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2" r:id="rId2"/>
    <p:sldId id="602" r:id="rId3"/>
    <p:sldId id="608" r:id="rId4"/>
    <p:sldId id="609" r:id="rId5"/>
    <p:sldId id="603" r:id="rId6"/>
    <p:sldId id="610" r:id="rId7"/>
    <p:sldId id="611" r:id="rId8"/>
    <p:sldId id="612" r:id="rId9"/>
    <p:sldId id="613" r:id="rId10"/>
    <p:sldId id="614" r:id="rId11"/>
    <p:sldId id="621" r:id="rId12"/>
    <p:sldId id="620" r:id="rId13"/>
    <p:sldId id="623" r:id="rId14"/>
    <p:sldId id="615" r:id="rId15"/>
    <p:sldId id="634" r:id="rId16"/>
    <p:sldId id="631" r:id="rId17"/>
    <p:sldId id="635" r:id="rId18"/>
    <p:sldId id="632" r:id="rId19"/>
    <p:sldId id="622" r:id="rId20"/>
    <p:sldId id="624" r:id="rId21"/>
    <p:sldId id="625" r:id="rId22"/>
    <p:sldId id="630" r:id="rId23"/>
    <p:sldId id="633" r:id="rId24"/>
    <p:sldId id="636" r:id="rId25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993366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26" autoAdjust="0"/>
  </p:normalViewPr>
  <p:slideViewPr>
    <p:cSldViewPr>
      <p:cViewPr varScale="1">
        <p:scale>
          <a:sx n="61" d="100"/>
          <a:sy n="61" d="100"/>
        </p:scale>
        <p:origin x="1626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28B875BF-B57A-41D2-A792-C1EA4B61B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44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445DBCA2-F7E1-43D0-858C-93E8487F9A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906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CF4BF-2550-4DA0-8219-AC541846B6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6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E7A05-299A-4772-BE8E-8F0003426E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0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BC959-4230-4166-9BA7-783486D1DA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F73D0-386E-4C27-ACC5-159ADA6FE2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20619-59E6-4DB6-BA2F-239AD6E434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2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D1B58-6EFA-4FB9-95E7-2D2F8E715C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2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ADB55-B85E-43D9-915F-BCB977373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EC586-D757-4696-B054-F2D389841B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6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5FF3F-35D9-4330-8952-152A45041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6E7F-F66B-4A5B-8532-1365CF602F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2DE43-DE2A-4E70-A5C7-B6BB0D6ED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BD23609-2B49-4590-AAE5-44611479A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C00000"/>
              </a:solidFill>
            </a:endParaRP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304800" y="10668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sz="1800"/>
          </a:p>
        </p:txBody>
      </p:sp>
      <p:sp>
        <p:nvSpPr>
          <p:cNvPr id="410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54050" y="2392363"/>
            <a:ext cx="7772400" cy="1136650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rgbClr val="002060"/>
                </a:solidFill>
              </a:rPr>
              <a:t>Internet Tools and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311047" y="758030"/>
            <a:ext cx="2381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/>
              <a:t>Java Script</a:t>
            </a:r>
          </a:p>
        </p:txBody>
      </p:sp>
      <p:sp>
        <p:nvSpPr>
          <p:cNvPr id="13317" name="Rectangle 1"/>
          <p:cNvSpPr>
            <a:spLocks noChangeArrowheads="1"/>
          </p:cNvSpPr>
          <p:nvPr/>
        </p:nvSpPr>
        <p:spPr bwMode="auto">
          <a:xfrm>
            <a:off x="311047" y="1673185"/>
            <a:ext cx="82838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Java script is a client side scripting language.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Used to create interactive and dynamic web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page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Enhance appearance and functionality of web page.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are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by an interpreter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built in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533320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311047" y="758030"/>
            <a:ext cx="2381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/>
              <a:t>Java Script</a:t>
            </a:r>
          </a:p>
        </p:txBody>
      </p:sp>
      <p:sp>
        <p:nvSpPr>
          <p:cNvPr id="13317" name="Rectangle 1"/>
          <p:cNvSpPr>
            <a:spLocks noChangeArrowheads="1"/>
          </p:cNvSpPr>
          <p:nvPr/>
        </p:nvSpPr>
        <p:spPr bwMode="auto">
          <a:xfrm>
            <a:off x="311047" y="1595021"/>
            <a:ext cx="82838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 simple computations on the client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Validating the user's input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9670" y="5333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311047" y="758030"/>
            <a:ext cx="2381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/>
              <a:t>Java Script</a:t>
            </a:r>
          </a:p>
        </p:txBody>
      </p:sp>
      <p:sp>
        <p:nvSpPr>
          <p:cNvPr id="13317" name="Rectangle 1"/>
          <p:cNvSpPr>
            <a:spLocks noChangeArrowheads="1"/>
          </p:cNvSpPr>
          <p:nvPr/>
        </p:nvSpPr>
        <p:spPr bwMode="auto">
          <a:xfrm>
            <a:off x="311047" y="1470345"/>
            <a:ext cx="422254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Syntax: 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&lt;script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type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="text/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javascript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"&gt;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  JavaScript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code 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&lt;/script&gt; 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187950" y="3198570"/>
            <a:ext cx="45965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&lt;script type="text/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document.write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("welcome");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&lt;/script&gt;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&lt;h1&gt;hello world&lt;/h1&gt;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521" y="5333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424260" y="702245"/>
            <a:ext cx="4463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How to specify JavaScript code</a:t>
            </a:r>
            <a:endParaRPr lang="en-US" sz="24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16160" cy="439869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Embedded scripts 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Embed JavaScript code in an HTML document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CA" b="1" dirty="0" smtClean="0">
                <a:latin typeface="Times New Roman" pitchFamily="18" charset="0"/>
                <a:cs typeface="Times New Roman" pitchFamily="18" charset="0"/>
              </a:rPr>
              <a:t>script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type=“text/</a:t>
            </a:r>
            <a:r>
              <a:rPr lang="en-CA" dirty="0" err="1" smtClean="0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”&gt; 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  <a:p>
            <a:pPr marL="914400" lvl="2" indent="0">
              <a:lnSpc>
                <a:spcPct val="80000"/>
              </a:lnSpc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CA" dirty="0" err="1" smtClean="0">
                <a:latin typeface="Times New Roman" pitchFamily="18" charset="0"/>
                <a:cs typeface="Times New Roman" pitchFamily="18" charset="0"/>
              </a:rPr>
              <a:t>document.writeln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 “hello” ); 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 marL="914400" lvl="2" indent="0">
              <a:lnSpc>
                <a:spcPct val="80000"/>
              </a:lnSpc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914400" lvl="2" indent="0">
              <a:lnSpc>
                <a:spcPct val="80000"/>
              </a:lnSpc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Inserting external scripts 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Insert a file with “.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js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” extension that contains JavaScript code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&lt;script type=“text/</a:t>
            </a:r>
            <a:r>
              <a:rPr lang="en-CA" dirty="0" err="1" smtClean="0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CA" dirty="0" err="1" smtClean="0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=“external.js” /&gt;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2985" y="55207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1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4340" name="Rectangle 1"/>
          <p:cNvSpPr>
            <a:spLocks noChangeArrowheads="1"/>
          </p:cNvSpPr>
          <p:nvPr/>
        </p:nvSpPr>
        <p:spPr bwMode="auto">
          <a:xfrm>
            <a:off x="232235" y="625435"/>
            <a:ext cx="7950200" cy="437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/>
              <a:t>Data Types </a:t>
            </a:r>
          </a:p>
          <a:p>
            <a:endParaRPr lang="en-US" sz="2400" dirty="0"/>
          </a:p>
          <a:p>
            <a:r>
              <a:rPr lang="nb-NO" sz="1800" b="1" dirty="0"/>
              <a:t>Numbers, </a:t>
            </a:r>
            <a:r>
              <a:rPr lang="nb-NO" sz="1800" dirty="0"/>
              <a:t>eg. 123, 120.50 etc. </a:t>
            </a:r>
          </a:p>
          <a:p>
            <a:r>
              <a:rPr lang="en-US" sz="1800" b="1" dirty="0"/>
              <a:t>Strings </a:t>
            </a:r>
            <a:r>
              <a:rPr lang="en-US" sz="1800" dirty="0"/>
              <a:t>of text e.g. "This text string" etc. </a:t>
            </a:r>
          </a:p>
          <a:p>
            <a:r>
              <a:rPr lang="en-US" sz="1800" b="1" dirty="0"/>
              <a:t>Boolean </a:t>
            </a:r>
            <a:r>
              <a:rPr lang="en-US" sz="1800" dirty="0"/>
              <a:t>e.g. true or false. </a:t>
            </a:r>
            <a:endParaRPr lang="en-US" sz="18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 smtClean="0"/>
              <a:t>Variable Declaration</a:t>
            </a:r>
            <a:endParaRPr lang="en-US" sz="2400" b="1" dirty="0"/>
          </a:p>
          <a:p>
            <a:endParaRPr lang="en-US" sz="2400" dirty="0"/>
          </a:p>
          <a:p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name = "Ali"; </a:t>
            </a:r>
          </a:p>
          <a:p>
            <a:r>
              <a:rPr lang="en-US" sz="2000" dirty="0" err="1"/>
              <a:t>var</a:t>
            </a:r>
            <a:r>
              <a:rPr lang="en-US" sz="2000" dirty="0"/>
              <a:t> money; </a:t>
            </a:r>
          </a:p>
          <a:p>
            <a:r>
              <a:rPr lang="en-US" sz="2000" dirty="0"/>
              <a:t>money = 2000.50; </a:t>
            </a:r>
            <a:endParaRPr lang="en-US" sz="2000" dirty="0" smtClean="0"/>
          </a:p>
          <a:p>
            <a:r>
              <a:rPr lang="sv-SE" sz="2000" dirty="0"/>
              <a:t>	</a:t>
            </a:r>
            <a:endParaRPr lang="en-US" sz="20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7412" name="Rectangle 1"/>
          <p:cNvSpPr>
            <a:spLocks noChangeArrowheads="1"/>
          </p:cNvSpPr>
          <p:nvPr/>
        </p:nvSpPr>
        <p:spPr bwMode="auto">
          <a:xfrm>
            <a:off x="577850" y="718964"/>
            <a:ext cx="8104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b="1" dirty="0" smtClean="0"/>
              <a:t>Some of the Java </a:t>
            </a:r>
            <a:r>
              <a:rPr lang="en-US" sz="2000" b="1" dirty="0"/>
              <a:t>Script String Methods</a:t>
            </a:r>
          </a:p>
          <a:p>
            <a:r>
              <a:rPr lang="en-US" sz="2000" b="1" dirty="0"/>
              <a:t> </a:t>
            </a:r>
            <a:endParaRPr lang="en-US" sz="2000" dirty="0"/>
          </a:p>
        </p:txBody>
      </p:sp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577850" y="1684338"/>
            <a:ext cx="2031325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charAt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pos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 smtClean="0"/>
          </a:p>
          <a:p>
            <a:r>
              <a:rPr lang="en-US" dirty="0"/>
              <a:t>split() </a:t>
            </a:r>
          </a:p>
          <a:p>
            <a:endParaRPr lang="en-US" dirty="0"/>
          </a:p>
          <a:p>
            <a:r>
              <a:rPr lang="en-US" dirty="0" err="1" smtClean="0"/>
              <a:t>concat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indexOf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substring() 	</a:t>
            </a:r>
          </a:p>
          <a:p>
            <a:endParaRPr lang="en-US" dirty="0" smtClean="0"/>
          </a:p>
          <a:p>
            <a:r>
              <a:rPr lang="en-US" dirty="0" err="1"/>
              <a:t>substr</a:t>
            </a:r>
            <a:r>
              <a:rPr lang="en-US" dirty="0"/>
              <a:t>() 	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	</a:t>
            </a:r>
          </a:p>
        </p:txBody>
      </p:sp>
      <p:sp>
        <p:nvSpPr>
          <p:cNvPr id="17414" name="Rectangle 3"/>
          <p:cNvSpPr>
            <a:spLocks noChangeArrowheads="1"/>
          </p:cNvSpPr>
          <p:nvPr/>
        </p:nvSpPr>
        <p:spPr bwMode="auto">
          <a:xfrm>
            <a:off x="3957638" y="1866900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var str = "HELLO WORLD"; </a:t>
            </a:r>
          </a:p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str.charAt(0); 	</a:t>
            </a:r>
          </a:p>
        </p:txBody>
      </p:sp>
      <p:sp>
        <p:nvSpPr>
          <p:cNvPr id="2" name="Rectangle 1"/>
          <p:cNvSpPr/>
          <p:nvPr/>
        </p:nvSpPr>
        <p:spPr>
          <a:xfrm>
            <a:off x="3763963" y="340788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= "How are you doing today?";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res =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str.split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(" "); 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2235" y="5500647"/>
            <a:ext cx="391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Length property to find length of a string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1570" y="500820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txt =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manipal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";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ar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l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txt.length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	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9920" y="5955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4340" name="Rectangle 1"/>
          <p:cNvSpPr>
            <a:spLocks noChangeArrowheads="1"/>
          </p:cNvSpPr>
          <p:nvPr/>
        </p:nvSpPr>
        <p:spPr bwMode="auto">
          <a:xfrm>
            <a:off x="232235" y="625435"/>
            <a:ext cx="79502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 smtClean="0"/>
              <a:t>Array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array_name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[item1, item2,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item3];</a:t>
            </a:r>
            <a:r>
              <a:rPr lang="en-US" sz="2400" dirty="0"/>
              <a:t> </a:t>
            </a:r>
          </a:p>
          <a:p>
            <a:endParaRPr lang="sv-SE" sz="2000" dirty="0" smtClean="0"/>
          </a:p>
          <a:p>
            <a:r>
              <a:rPr lang="sv-SE" sz="2000" dirty="0" smtClean="0"/>
              <a:t>var </a:t>
            </a:r>
            <a:r>
              <a:rPr lang="sv-SE" sz="2000" dirty="0"/>
              <a:t>ages = [3, 10, 18, 20</a:t>
            </a:r>
            <a:r>
              <a:rPr lang="sv-SE" sz="2000" dirty="0" smtClean="0"/>
              <a:t>];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fruits = ["Banana", "Orange", "Apple", "Mango"]; 	</a:t>
            </a:r>
          </a:p>
          <a:p>
            <a:endParaRPr lang="sv-SE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4207335" y="3213414"/>
            <a:ext cx="38405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&lt;script type="text/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a= [10,20,30,40,50]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for(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=0;i&lt;5;i++)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document.write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  ",a[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&lt;/script&gt;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&lt;h1&gt;hello world&lt;/h1&gt;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7412" name="Rectangle 1"/>
          <p:cNvSpPr>
            <a:spLocks noChangeArrowheads="1"/>
          </p:cNvSpPr>
          <p:nvPr/>
        </p:nvSpPr>
        <p:spPr bwMode="auto">
          <a:xfrm>
            <a:off x="231775" y="966788"/>
            <a:ext cx="8104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b="1" dirty="0" smtClean="0"/>
              <a:t>Some of the Java </a:t>
            </a:r>
            <a:r>
              <a:rPr lang="en-US" sz="2000" b="1" dirty="0"/>
              <a:t>Script </a:t>
            </a:r>
            <a:r>
              <a:rPr lang="en-US" sz="2000" b="1" dirty="0" smtClean="0"/>
              <a:t>array </a:t>
            </a:r>
            <a:r>
              <a:rPr lang="en-US" sz="2000" b="1" dirty="0"/>
              <a:t>Methods</a:t>
            </a:r>
          </a:p>
          <a:p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85855" y="1815990"/>
            <a:ext cx="2031325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concat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()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err="1"/>
              <a:t>indexOf</a:t>
            </a:r>
            <a:r>
              <a:rPr lang="en-US" dirty="0"/>
              <a:t>() 	</a:t>
            </a:r>
          </a:p>
          <a:p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/>
              <a:t>join() 	</a:t>
            </a:r>
          </a:p>
          <a:p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err="1"/>
              <a:t>lastIndexOf</a:t>
            </a:r>
            <a:r>
              <a:rPr lang="en-US" dirty="0"/>
              <a:t>() 	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sort() 	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3470" y="167481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hege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= ["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Cecilie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", "Lone"]; </a:t>
            </a:r>
          </a:p>
          <a:p>
            <a:r>
              <a:rPr lang="sv-SE" dirty="0">
                <a:solidFill>
                  <a:srgbClr val="000000"/>
                </a:solidFill>
                <a:latin typeface="Times New Roman" panose="02020603050405020304" pitchFamily="18" charset="0"/>
              </a:rPr>
              <a:t>var stale = ["Emil", "Tobias", "Linus"]; </a:t>
            </a:r>
          </a:p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children =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hege.concat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(stale); 	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9470" y="55796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4340" name="Rectangle 1"/>
          <p:cNvSpPr>
            <a:spLocks noChangeArrowheads="1"/>
          </p:cNvSpPr>
          <p:nvPr/>
        </p:nvSpPr>
        <p:spPr bwMode="auto">
          <a:xfrm>
            <a:off x="232235" y="625435"/>
            <a:ext cx="7950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 smtClean="0"/>
              <a:t>Object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object_name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{variable, method}</a:t>
            </a:r>
            <a:r>
              <a:rPr lang="en-US" sz="2400" dirty="0"/>
              <a:t> </a:t>
            </a:r>
          </a:p>
          <a:p>
            <a:endParaRPr lang="sv-SE" sz="2000" dirty="0" smtClean="0"/>
          </a:p>
          <a:p>
            <a:r>
              <a:rPr lang="sv-SE" sz="2000" dirty="0"/>
              <a:t>v</a:t>
            </a:r>
            <a:r>
              <a:rPr lang="sv-SE" sz="2000" dirty="0" smtClean="0"/>
              <a:t>ar point = { x:10, y:20}</a:t>
            </a:r>
          </a:p>
        </p:txBody>
      </p:sp>
      <p:sp>
        <p:nvSpPr>
          <p:cNvPr id="3" name="Rectangle 2"/>
          <p:cNvSpPr/>
          <p:nvPr/>
        </p:nvSpPr>
        <p:spPr>
          <a:xfrm>
            <a:off x="4224789" y="331378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&lt;script type="text/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point = { x:10, y:20}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document.write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point.x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   ",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point.y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&lt;/script&gt;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&lt;h1&gt;hello world&lt;/h1&gt;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7270" y="5468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4340" name="Rectangle 1"/>
          <p:cNvSpPr>
            <a:spLocks noChangeArrowheads="1"/>
          </p:cNvSpPr>
          <p:nvPr/>
        </p:nvSpPr>
        <p:spPr bwMode="auto">
          <a:xfrm>
            <a:off x="232235" y="625435"/>
            <a:ext cx="5875965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 smtClean="0"/>
              <a:t>Operators</a:t>
            </a:r>
          </a:p>
          <a:p>
            <a:endParaRPr lang="en-US" sz="2400" b="1" dirty="0" smtClean="0"/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Arithmetic operator : +,-,*,/,%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operator : &lt;, &gt;,&lt;=,&gt;=,==,!=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Logical operator : &amp;&amp;,||,!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Compound assignment operators: +=,-=,*=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 and decrement operators : ++,, --</a:t>
            </a:r>
          </a:p>
        </p:txBody>
      </p:sp>
      <p:sp>
        <p:nvSpPr>
          <p:cNvPr id="2" name="Rectangle 1"/>
          <p:cNvSpPr/>
          <p:nvPr/>
        </p:nvSpPr>
        <p:spPr>
          <a:xfrm>
            <a:off x="6108200" y="4081885"/>
            <a:ext cx="31876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&lt;script type="text/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a=2,b=3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document.write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&lt;/script&gt;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&lt;h1&gt;hello world&lt;/h1&gt;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0217" y="55573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501650" y="1239838"/>
            <a:ext cx="76422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dirty="0"/>
              <a:t>CSS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dirty="0"/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dirty="0"/>
              <a:t>Java script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3875" y="561808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4340" name="Rectangle 1"/>
          <p:cNvSpPr>
            <a:spLocks noChangeArrowheads="1"/>
          </p:cNvSpPr>
          <p:nvPr/>
        </p:nvSpPr>
        <p:spPr bwMode="auto">
          <a:xfrm>
            <a:off x="232235" y="625435"/>
            <a:ext cx="7950200" cy="478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 smtClean="0"/>
              <a:t>Control Structures</a:t>
            </a:r>
          </a:p>
          <a:p>
            <a:endParaRPr lang="en-US" sz="2400" b="1" dirty="0" smtClean="0"/>
          </a:p>
          <a:p>
            <a:pPr marL="621792" lvl="1" fontAlgn="auto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structure</a:t>
            </a: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if…else</a:t>
            </a: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792" lvl="1" fontAlgn="auto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Repetition structure</a:t>
            </a: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do…while</a:t>
            </a: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9536" lvl="2" fontAlgn="auto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936" lvl="2" indent="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break and continue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5416910" y="894270"/>
            <a:ext cx="31876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&lt;script type="text/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=1;i&lt;=5;i++)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document.write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&lt;/script&gt;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&lt;h1&gt;hello world&lt;/h1&gt;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2555" y="56774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6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4340" name="Rectangle 1"/>
          <p:cNvSpPr>
            <a:spLocks noChangeArrowheads="1"/>
          </p:cNvSpPr>
          <p:nvPr/>
        </p:nvSpPr>
        <p:spPr bwMode="auto">
          <a:xfrm>
            <a:off x="232235" y="625435"/>
            <a:ext cx="79502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b="1" dirty="0" smtClean="0"/>
              <a:t>Java  script function</a:t>
            </a:r>
          </a:p>
          <a:p>
            <a:endParaRPr lang="en-US" sz="24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569186" y="770190"/>
            <a:ext cx="426201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&lt;head&gt;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&lt;script type="text/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 sum(n)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s=0;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for(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=1;i&lt;=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n;i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s=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s+i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return s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}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&lt;/script&gt;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&lt;/head&gt;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&lt;script type="text/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document.write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("sum =",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sum(5)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&lt;/script&gt;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&lt;h1&gt;hello world&lt;/h1&gt;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7770" y="5401568"/>
            <a:ext cx="609600" cy="6096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2235" y="1409428"/>
            <a:ext cx="4724275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b="1" dirty="0" smtClean="0"/>
              <a:t> </a:t>
            </a:r>
            <a:endParaRPr lang="en-US" sz="2000" dirty="0"/>
          </a:p>
          <a:p>
            <a:r>
              <a:rPr lang="en-US" sz="2000" b="1" dirty="0"/>
              <a:t>Syntax: </a:t>
            </a:r>
            <a:endParaRPr lang="en-US" sz="2000" b="1" dirty="0" smtClean="0"/>
          </a:p>
          <a:p>
            <a:endParaRPr lang="en-US" sz="2000" dirty="0"/>
          </a:p>
          <a:p>
            <a:r>
              <a:rPr lang="en-US" sz="1800" dirty="0"/>
              <a:t>&lt;script type="text/</a:t>
            </a:r>
            <a:r>
              <a:rPr lang="en-US" sz="1800" dirty="0" err="1"/>
              <a:t>javascript</a:t>
            </a:r>
            <a:r>
              <a:rPr lang="en-US" sz="1800" dirty="0"/>
              <a:t>"&gt; </a:t>
            </a:r>
          </a:p>
          <a:p>
            <a:endParaRPr lang="en-US" sz="1800" dirty="0"/>
          </a:p>
          <a:p>
            <a:r>
              <a:rPr lang="en-US" sz="1800" dirty="0"/>
              <a:t>function </a:t>
            </a:r>
            <a:r>
              <a:rPr lang="en-US" sz="1800" dirty="0" err="1"/>
              <a:t>functionname</a:t>
            </a:r>
            <a:r>
              <a:rPr lang="en-US" sz="1800" dirty="0"/>
              <a:t>(parameter-list</a:t>
            </a:r>
            <a:r>
              <a:rPr lang="en-US" sz="1800" dirty="0" smtClean="0"/>
              <a:t>)</a:t>
            </a:r>
            <a:endParaRPr lang="en-US" sz="1800" dirty="0"/>
          </a:p>
          <a:p>
            <a:r>
              <a:rPr lang="en-US" sz="1800" dirty="0"/>
              <a:t>{ </a:t>
            </a:r>
          </a:p>
          <a:p>
            <a:r>
              <a:rPr lang="en-US" sz="1800" dirty="0"/>
              <a:t>statements </a:t>
            </a:r>
          </a:p>
          <a:p>
            <a:r>
              <a:rPr lang="en-US" sz="1800" dirty="0"/>
              <a:t>} </a:t>
            </a:r>
          </a:p>
          <a:p>
            <a:r>
              <a:rPr lang="en-US" sz="1800" dirty="0" smtClean="0"/>
              <a:t>&lt;/</a:t>
            </a:r>
            <a:r>
              <a:rPr lang="en-US" sz="1800" dirty="0"/>
              <a:t>script&gt;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41570" y="304800"/>
            <a:ext cx="76810" cy="6248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1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4340" name="Rectangle 1"/>
          <p:cNvSpPr>
            <a:spLocks noChangeArrowheads="1"/>
          </p:cNvSpPr>
          <p:nvPr/>
        </p:nvSpPr>
        <p:spPr bwMode="auto">
          <a:xfrm>
            <a:off x="374394" y="491899"/>
            <a:ext cx="795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 smtClean="0"/>
              <a:t>Document Object Model</a:t>
            </a:r>
          </a:p>
        </p:txBody>
      </p:sp>
      <p:sp>
        <p:nvSpPr>
          <p:cNvPr id="2" name="Rectangle 1"/>
          <p:cNvSpPr/>
          <p:nvPr/>
        </p:nvSpPr>
        <p:spPr>
          <a:xfrm>
            <a:off x="374394" y="1031790"/>
            <a:ext cx="838375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web page is loaded, the browser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ocument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HTML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and change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HTML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elements/HTML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styles in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set of methods/property to access html elements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7307" y="3849898"/>
            <a:ext cx="80379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&lt;body&gt;</a:t>
            </a:r>
          </a:p>
          <a:p>
            <a:r>
              <a:rPr lang="en-US" sz="2000" dirty="0" smtClean="0"/>
              <a:t>&lt;</a:t>
            </a:r>
            <a:r>
              <a:rPr lang="en-US" sz="2000" dirty="0"/>
              <a:t>p id="</a:t>
            </a:r>
            <a:r>
              <a:rPr lang="en-US" sz="2000" dirty="0" smtClean="0"/>
              <a:t>p2“&gt;&lt;/</a:t>
            </a:r>
            <a:r>
              <a:rPr lang="en-US" sz="2000" dirty="0"/>
              <a:t>p</a:t>
            </a:r>
            <a:r>
              <a:rPr lang="en-US" sz="2000" dirty="0" smtClean="0"/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&lt;script</a:t>
            </a:r>
            <a:r>
              <a:rPr lang="en-US" sz="2000" dirty="0" smtClean="0"/>
              <a:t>&gt;</a:t>
            </a:r>
          </a:p>
          <a:p>
            <a:r>
              <a:rPr lang="en-US" sz="2000" dirty="0" smtClean="0"/>
              <a:t>      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("p2</a:t>
            </a:r>
            <a:r>
              <a:rPr lang="en-US" sz="2000" dirty="0" smtClean="0"/>
              <a:t>").</a:t>
            </a:r>
            <a:r>
              <a:rPr lang="en-US" sz="2000" dirty="0" err="1" smtClean="0"/>
              <a:t>innerHTML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“Welcome to ICT ";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      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("p2").</a:t>
            </a:r>
            <a:r>
              <a:rPr lang="en-US" sz="2000" dirty="0" err="1"/>
              <a:t>style.color</a:t>
            </a:r>
            <a:r>
              <a:rPr lang="en-US" sz="2000" dirty="0"/>
              <a:t> = "blue";</a:t>
            </a:r>
            <a:br>
              <a:rPr lang="en-US" sz="2000" dirty="0"/>
            </a:br>
            <a:r>
              <a:rPr lang="en-US" sz="2000" dirty="0"/>
              <a:t>&lt;/script</a:t>
            </a:r>
            <a:r>
              <a:rPr lang="en-US" sz="2000" dirty="0" smtClean="0"/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&lt;/body&gt;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3415" y="36645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1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462665" y="439877"/>
            <a:ext cx="779621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&lt;html&gt;</a:t>
            </a:r>
          </a:p>
          <a:p>
            <a:r>
              <a:rPr lang="en-US" dirty="0" smtClean="0">
                <a:latin typeface="+mn-lt"/>
              </a:rPr>
              <a:t>   &lt;</a:t>
            </a:r>
            <a:r>
              <a:rPr lang="en-US" dirty="0">
                <a:latin typeface="+mn-lt"/>
              </a:rPr>
              <a:t>body&gt;</a:t>
            </a:r>
          </a:p>
          <a:p>
            <a:r>
              <a:rPr lang="en-US" dirty="0" smtClean="0">
                <a:latin typeface="+mn-lt"/>
              </a:rPr>
              <a:t>        </a:t>
            </a:r>
            <a:r>
              <a:rPr lang="en-US" dirty="0">
                <a:latin typeface="+mn-lt"/>
              </a:rPr>
              <a:t> &lt;div id="p2"&gt;&lt;/div&gt;</a:t>
            </a:r>
          </a:p>
          <a:p>
            <a:r>
              <a:rPr lang="en-US" dirty="0" smtClean="0">
                <a:latin typeface="+mn-lt"/>
              </a:rPr>
              <a:t>        </a:t>
            </a:r>
            <a:r>
              <a:rPr lang="en-US" dirty="0">
                <a:latin typeface="+mn-lt"/>
              </a:rPr>
              <a:t> &lt;script&gt;</a:t>
            </a:r>
          </a:p>
          <a:p>
            <a:r>
              <a:rPr lang="en-US" dirty="0">
                <a:latin typeface="+mn-lt"/>
              </a:rPr>
              <a:t>  </a:t>
            </a:r>
            <a:r>
              <a:rPr lang="en-US" dirty="0" smtClean="0">
                <a:latin typeface="+mn-lt"/>
              </a:rPr>
              <a:t>             </a:t>
            </a:r>
            <a:r>
              <a:rPr lang="en-US" dirty="0" err="1" smtClean="0">
                <a:latin typeface="+mn-lt"/>
              </a:rPr>
              <a:t>var</a:t>
            </a:r>
            <a:r>
              <a:rPr lang="en-US" dirty="0">
                <a:latin typeface="+mn-lt"/>
              </a:rPr>
              <a:t>  flag=0; col="red", t="MIT";</a:t>
            </a:r>
          </a:p>
          <a:p>
            <a:r>
              <a:rPr lang="en-US" dirty="0">
                <a:latin typeface="+mn-lt"/>
              </a:rPr>
              <a:t> </a:t>
            </a:r>
            <a:r>
              <a:rPr lang="en-US" dirty="0" smtClean="0">
                <a:latin typeface="+mn-lt"/>
              </a:rPr>
              <a:t>              </a:t>
            </a:r>
            <a:r>
              <a:rPr lang="en-US" dirty="0">
                <a:latin typeface="+mn-lt"/>
              </a:rPr>
              <a:t> function </a:t>
            </a:r>
            <a:r>
              <a:rPr lang="en-US" dirty="0" err="1">
                <a:latin typeface="+mn-lt"/>
              </a:rPr>
              <a:t>disp</a:t>
            </a:r>
            <a:r>
              <a:rPr lang="en-US" dirty="0">
                <a:latin typeface="+mn-lt"/>
              </a:rPr>
              <a:t>()</a:t>
            </a:r>
          </a:p>
          <a:p>
            <a:r>
              <a:rPr lang="en-US" dirty="0">
                <a:latin typeface="+mn-lt"/>
              </a:rPr>
              <a:t> </a:t>
            </a:r>
            <a:r>
              <a:rPr lang="en-US" dirty="0" smtClean="0">
                <a:latin typeface="+mn-lt"/>
              </a:rPr>
              <a:t>             </a:t>
            </a:r>
            <a:r>
              <a:rPr lang="en-US" dirty="0">
                <a:latin typeface="+mn-lt"/>
              </a:rPr>
              <a:t> {</a:t>
            </a:r>
          </a:p>
          <a:p>
            <a:r>
              <a:rPr lang="en-US" dirty="0">
                <a:latin typeface="+mn-lt"/>
              </a:rPr>
              <a:t>   </a:t>
            </a:r>
            <a:r>
              <a:rPr lang="en-US" dirty="0" smtClean="0">
                <a:latin typeface="+mn-lt"/>
              </a:rPr>
              <a:t>                </a:t>
            </a:r>
            <a:r>
              <a:rPr lang="en-US" dirty="0">
                <a:latin typeface="+mn-lt"/>
              </a:rPr>
              <a:t> </a:t>
            </a:r>
            <a:r>
              <a:rPr lang="en-US" dirty="0" err="1">
                <a:latin typeface="+mn-lt"/>
              </a:rPr>
              <a:t>document.getElementById</a:t>
            </a:r>
            <a:r>
              <a:rPr lang="en-US" dirty="0">
                <a:latin typeface="+mn-lt"/>
              </a:rPr>
              <a:t>("p2").</a:t>
            </a:r>
            <a:r>
              <a:rPr lang="en-US" dirty="0" err="1">
                <a:latin typeface="+mn-lt"/>
              </a:rPr>
              <a:t>style.color</a:t>
            </a:r>
            <a:r>
              <a:rPr lang="en-US" dirty="0">
                <a:latin typeface="+mn-lt"/>
              </a:rPr>
              <a:t> = col;</a:t>
            </a:r>
          </a:p>
          <a:p>
            <a:r>
              <a:rPr lang="en-US" dirty="0">
                <a:latin typeface="+mn-lt"/>
              </a:rPr>
              <a:t>    </a:t>
            </a:r>
            <a:r>
              <a:rPr lang="en-US" dirty="0" smtClean="0">
                <a:latin typeface="+mn-lt"/>
              </a:rPr>
              <a:t>                </a:t>
            </a:r>
            <a:r>
              <a:rPr lang="en-US" dirty="0" err="1" smtClean="0">
                <a:latin typeface="+mn-lt"/>
              </a:rPr>
              <a:t>document.getElementById</a:t>
            </a:r>
            <a:r>
              <a:rPr lang="en-US" dirty="0">
                <a:latin typeface="+mn-lt"/>
              </a:rPr>
              <a:t>("p2").</a:t>
            </a:r>
            <a:r>
              <a:rPr lang="en-US" dirty="0" err="1">
                <a:latin typeface="+mn-lt"/>
              </a:rPr>
              <a:t>style.fontSize</a:t>
            </a:r>
            <a:r>
              <a:rPr lang="en-US" dirty="0">
                <a:latin typeface="+mn-lt"/>
              </a:rPr>
              <a:t> = 20;</a:t>
            </a:r>
          </a:p>
          <a:p>
            <a:r>
              <a:rPr lang="en-US" dirty="0">
                <a:latin typeface="+mn-lt"/>
              </a:rPr>
              <a:t>   </a:t>
            </a:r>
            <a:r>
              <a:rPr lang="en-US" dirty="0" smtClean="0">
                <a:latin typeface="+mn-lt"/>
              </a:rPr>
              <a:t>                </a:t>
            </a:r>
            <a:r>
              <a:rPr lang="en-US" dirty="0">
                <a:latin typeface="+mn-lt"/>
              </a:rPr>
              <a:t> </a:t>
            </a:r>
            <a:r>
              <a:rPr lang="en-US" dirty="0" err="1">
                <a:latin typeface="+mn-lt"/>
              </a:rPr>
              <a:t>document.getElementById</a:t>
            </a:r>
            <a:r>
              <a:rPr lang="en-US" dirty="0">
                <a:latin typeface="+mn-lt"/>
              </a:rPr>
              <a:t>("p2").</a:t>
            </a:r>
            <a:r>
              <a:rPr lang="en-US" dirty="0" err="1">
                <a:latin typeface="+mn-lt"/>
              </a:rPr>
              <a:t>innerHTML</a:t>
            </a:r>
            <a:r>
              <a:rPr lang="en-US" dirty="0">
                <a:latin typeface="+mn-lt"/>
              </a:rPr>
              <a:t> = t;</a:t>
            </a:r>
          </a:p>
          <a:p>
            <a:r>
              <a:rPr lang="en-US" dirty="0">
                <a:latin typeface="+mn-lt"/>
              </a:rPr>
              <a:t>  </a:t>
            </a:r>
            <a:r>
              <a:rPr lang="en-US" dirty="0" smtClean="0">
                <a:latin typeface="+mn-lt"/>
              </a:rPr>
              <a:t>                 </a:t>
            </a:r>
            <a:r>
              <a:rPr lang="en-US" dirty="0">
                <a:latin typeface="+mn-lt"/>
              </a:rPr>
              <a:t> if(flag==0)</a:t>
            </a:r>
          </a:p>
          <a:p>
            <a:r>
              <a:rPr lang="en-US" dirty="0">
                <a:latin typeface="+mn-lt"/>
              </a:rPr>
              <a:t>   </a:t>
            </a:r>
            <a:r>
              <a:rPr lang="en-US" dirty="0" smtClean="0">
                <a:latin typeface="+mn-lt"/>
              </a:rPr>
              <a:t>                {        </a:t>
            </a:r>
            <a:r>
              <a:rPr lang="en-US" dirty="0">
                <a:latin typeface="+mn-lt"/>
              </a:rPr>
              <a:t>  flag=1;</a:t>
            </a:r>
          </a:p>
          <a:p>
            <a:r>
              <a:rPr lang="en-US" dirty="0">
                <a:latin typeface="+mn-lt"/>
              </a:rPr>
              <a:t>      </a:t>
            </a:r>
            <a:r>
              <a:rPr lang="en-US" dirty="0" smtClean="0">
                <a:latin typeface="+mn-lt"/>
              </a:rPr>
              <a:t>                        </a:t>
            </a:r>
            <a:r>
              <a:rPr lang="en-US" dirty="0">
                <a:latin typeface="+mn-lt"/>
              </a:rPr>
              <a:t> col="blue";</a:t>
            </a:r>
          </a:p>
          <a:p>
            <a:r>
              <a:rPr lang="en-US" dirty="0">
                <a:latin typeface="+mn-lt"/>
              </a:rPr>
              <a:t>       </a:t>
            </a:r>
            <a:r>
              <a:rPr lang="en-US" dirty="0" smtClean="0">
                <a:latin typeface="+mn-lt"/>
              </a:rPr>
              <a:t>                         t</a:t>
            </a:r>
            <a:r>
              <a:rPr lang="en-US" dirty="0">
                <a:latin typeface="+mn-lt"/>
              </a:rPr>
              <a:t>="</a:t>
            </a:r>
            <a:r>
              <a:rPr lang="en-US" dirty="0" smtClean="0">
                <a:latin typeface="+mn-lt"/>
              </a:rPr>
              <a:t>ICT;   }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   </a:t>
            </a:r>
            <a:r>
              <a:rPr lang="en-US" dirty="0" smtClean="0">
                <a:latin typeface="+mn-lt"/>
              </a:rPr>
              <a:t>                   else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   </a:t>
            </a:r>
            <a:r>
              <a:rPr lang="en-US" dirty="0" smtClean="0">
                <a:latin typeface="+mn-lt"/>
              </a:rPr>
              <a:t>                  {         </a:t>
            </a:r>
            <a:r>
              <a:rPr lang="en-US" dirty="0">
                <a:latin typeface="+mn-lt"/>
              </a:rPr>
              <a:t> flag=0;</a:t>
            </a:r>
          </a:p>
          <a:p>
            <a:r>
              <a:rPr lang="en-US" dirty="0">
                <a:latin typeface="+mn-lt"/>
              </a:rPr>
              <a:t>       </a:t>
            </a:r>
            <a:r>
              <a:rPr lang="en-US" dirty="0" smtClean="0">
                <a:latin typeface="+mn-lt"/>
              </a:rPr>
              <a:t>                        </a:t>
            </a:r>
            <a:r>
              <a:rPr lang="en-US" dirty="0">
                <a:latin typeface="+mn-lt"/>
              </a:rPr>
              <a:t> col="red";</a:t>
            </a:r>
          </a:p>
          <a:p>
            <a:r>
              <a:rPr lang="en-US" dirty="0">
                <a:latin typeface="+mn-lt"/>
              </a:rPr>
              <a:t>        </a:t>
            </a:r>
            <a:r>
              <a:rPr lang="en-US" dirty="0" smtClean="0">
                <a:latin typeface="+mn-lt"/>
              </a:rPr>
              <a:t>                        t</a:t>
            </a:r>
            <a:r>
              <a:rPr lang="en-US" dirty="0">
                <a:latin typeface="+mn-lt"/>
              </a:rPr>
              <a:t>="MIT</a:t>
            </a:r>
            <a:r>
              <a:rPr lang="en-US" dirty="0" smtClean="0">
                <a:latin typeface="+mn-lt"/>
              </a:rPr>
              <a:t>";   </a:t>
            </a:r>
            <a:r>
              <a:rPr lang="en-US" dirty="0">
                <a:latin typeface="+mn-lt"/>
              </a:rPr>
              <a:t> }</a:t>
            </a:r>
          </a:p>
          <a:p>
            <a:r>
              <a:rPr lang="en-US" dirty="0">
                <a:latin typeface="+mn-lt"/>
              </a:rPr>
              <a:t>   </a:t>
            </a:r>
            <a:r>
              <a:rPr lang="en-US" dirty="0" smtClean="0">
                <a:latin typeface="+mn-lt"/>
              </a:rPr>
              <a:t>                  </a:t>
            </a:r>
            <a:r>
              <a:rPr lang="en-US" dirty="0" err="1" smtClean="0">
                <a:latin typeface="+mn-lt"/>
              </a:rPr>
              <a:t>setTimeout</a:t>
            </a:r>
            <a:r>
              <a:rPr lang="en-US" dirty="0" smtClean="0">
                <a:latin typeface="+mn-lt"/>
              </a:rPr>
              <a:t>(disp,1000);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  </a:t>
            </a:r>
            <a:r>
              <a:rPr lang="en-US" dirty="0" smtClean="0">
                <a:latin typeface="+mn-lt"/>
              </a:rPr>
              <a:t>              }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  </a:t>
            </a:r>
            <a:r>
              <a:rPr lang="en-US" dirty="0" smtClean="0">
                <a:latin typeface="+mn-lt"/>
              </a:rPr>
              <a:t>              </a:t>
            </a:r>
            <a:r>
              <a:rPr lang="en-US" dirty="0" err="1" smtClean="0">
                <a:latin typeface="+mn-lt"/>
              </a:rPr>
              <a:t>disp</a:t>
            </a:r>
            <a:r>
              <a:rPr lang="en-US" dirty="0">
                <a:latin typeface="+mn-lt"/>
              </a:rPr>
              <a:t>();</a:t>
            </a:r>
          </a:p>
          <a:p>
            <a:r>
              <a:rPr lang="en-US" dirty="0">
                <a:latin typeface="+mn-lt"/>
              </a:rPr>
              <a:t> </a:t>
            </a:r>
            <a:r>
              <a:rPr lang="en-US" dirty="0" smtClean="0">
                <a:latin typeface="+mn-lt"/>
              </a:rPr>
              <a:t>       &lt;/</a:t>
            </a:r>
            <a:r>
              <a:rPr lang="en-US" dirty="0">
                <a:latin typeface="+mn-lt"/>
              </a:rPr>
              <a:t>script&gt;</a:t>
            </a:r>
          </a:p>
          <a:p>
            <a:r>
              <a:rPr lang="en-US" dirty="0" smtClean="0">
                <a:latin typeface="+mn-lt"/>
              </a:rPr>
              <a:t>     &lt;/</a:t>
            </a:r>
            <a:r>
              <a:rPr lang="en-US" dirty="0">
                <a:latin typeface="+mn-lt"/>
              </a:rPr>
              <a:t>body&gt;</a:t>
            </a:r>
          </a:p>
          <a:p>
            <a:r>
              <a:rPr lang="en-US" dirty="0">
                <a:latin typeface="+mn-lt"/>
              </a:rPr>
              <a:t>&lt;/html&gt;</a:t>
            </a:r>
            <a:endParaRPr lang="en-US" b="0" dirty="0">
              <a:effectLst/>
              <a:latin typeface="+mn-lt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2985" y="55706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424260" y="1659446"/>
            <a:ext cx="76422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 dirty="0"/>
              <a:t>CSS stands for Cascading Style Sheet.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000" dirty="0"/>
          </a:p>
          <a:p>
            <a:pPr>
              <a:spcBef>
                <a:spcPct val="0"/>
              </a:spcBef>
              <a:buFontTx/>
              <a:buNone/>
            </a:pPr>
            <a:endParaRPr lang="en-US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sz="2000" dirty="0"/>
              <a:t>To apply style on HTML tags.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422569" y="548625"/>
            <a:ext cx="1029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200" dirty="0" smtClean="0"/>
              <a:t>CSS</a:t>
            </a:r>
            <a:endParaRPr lang="en-US" sz="32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3415" y="531084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7172" name="Rectangle 1"/>
          <p:cNvSpPr>
            <a:spLocks noChangeArrowheads="1"/>
          </p:cNvSpPr>
          <p:nvPr/>
        </p:nvSpPr>
        <p:spPr bwMode="auto">
          <a:xfrm>
            <a:off x="423863" y="971550"/>
            <a:ext cx="8258175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Syntax </a:t>
            </a:r>
          </a:p>
          <a:p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000" dirty="0"/>
              <a:t>A CSS rule set contains a selector and a declaration block. </a:t>
            </a:r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Selector{Property1: value1; Property2: value2; ..........;}</a:t>
            </a:r>
          </a:p>
          <a:p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H1{color: yellow;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margin-left: 80px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;} </a:t>
            </a:r>
            <a:endParaRPr lang="en-US" sz="24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3415" y="546446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309563" y="1085850"/>
            <a:ext cx="8256587" cy="49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/>
              <a:t>Types of CSS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6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sz="1600" b="1" dirty="0"/>
              <a:t> </a:t>
            </a:r>
            <a:endParaRPr lang="en-US" sz="1600" dirty="0"/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en-US" sz="1800" dirty="0"/>
              <a:t>Inline </a:t>
            </a:r>
            <a:r>
              <a:rPr lang="en-US" sz="1800" dirty="0" smtClean="0"/>
              <a:t>CSS</a:t>
            </a:r>
          </a:p>
          <a:p>
            <a:pPr>
              <a:spcBef>
                <a:spcPct val="0"/>
              </a:spcBef>
              <a:buFontTx/>
              <a:buAutoNum type="arabicPeriod"/>
            </a:pPr>
            <a:endParaRPr lang="en-US" sz="1800" dirty="0"/>
          </a:p>
          <a:p>
            <a:pPr>
              <a:spcBef>
                <a:spcPct val="0"/>
              </a:spcBef>
              <a:buFontTx/>
              <a:buAutoNum type="arabicPeriod"/>
            </a:pPr>
            <a:endParaRPr lang="en-US" sz="1800" dirty="0"/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en-US" sz="1800" dirty="0"/>
              <a:t>Internal </a:t>
            </a:r>
            <a:r>
              <a:rPr lang="en-US" sz="1800" dirty="0" smtClean="0"/>
              <a:t>CSS</a:t>
            </a:r>
          </a:p>
          <a:p>
            <a:pPr>
              <a:spcBef>
                <a:spcPct val="0"/>
              </a:spcBef>
              <a:buFontTx/>
              <a:buAutoNum type="arabicPeriod"/>
            </a:pPr>
            <a:endParaRPr lang="en-US" sz="1800" dirty="0"/>
          </a:p>
          <a:p>
            <a:pPr>
              <a:spcBef>
                <a:spcPct val="0"/>
              </a:spcBef>
              <a:buFontTx/>
              <a:buAutoNum type="arabicPeriod"/>
            </a:pPr>
            <a:endParaRPr lang="en-US" sz="1800" dirty="0"/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en-US" sz="1800" dirty="0"/>
              <a:t>External </a:t>
            </a:r>
            <a:r>
              <a:rPr lang="en-US" sz="1800" dirty="0" smtClean="0"/>
              <a:t>CSS</a:t>
            </a:r>
          </a:p>
          <a:p>
            <a:pPr>
              <a:spcBef>
                <a:spcPct val="0"/>
              </a:spcBef>
              <a:buFontTx/>
              <a:buAutoNum type="arabicPeriod"/>
            </a:pPr>
            <a:endParaRPr lang="en-US" sz="1800" dirty="0"/>
          </a:p>
          <a:p>
            <a:pPr>
              <a:spcBef>
                <a:spcPct val="0"/>
              </a:spcBef>
              <a:buFontTx/>
              <a:buAutoNum type="arabicPeriod"/>
            </a:pPr>
            <a:endParaRPr lang="en-US" sz="1800" dirty="0"/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en-US" sz="1800" dirty="0"/>
              <a:t>Imported CSS </a:t>
            </a:r>
          </a:p>
          <a:p>
            <a:pPr>
              <a:spcBef>
                <a:spcPct val="0"/>
              </a:spcBef>
              <a:buFontTx/>
              <a:buAutoNum type="arabicPeriod"/>
            </a:pPr>
            <a:endParaRPr lang="en-US" sz="1600" dirty="0"/>
          </a:p>
          <a:p>
            <a:pPr>
              <a:spcBef>
                <a:spcPct val="0"/>
              </a:spcBef>
              <a:buFontTx/>
              <a:buNone/>
            </a:pPr>
            <a:endParaRPr lang="en-US" sz="1600" b="1" dirty="0"/>
          </a:p>
          <a:p>
            <a:pPr>
              <a:spcBef>
                <a:spcPct val="0"/>
              </a:spcBef>
              <a:buFontTx/>
              <a:buNone/>
            </a:pPr>
            <a:endParaRPr lang="en-US" sz="1600" b="1" dirty="0"/>
          </a:p>
          <a:p>
            <a:pPr>
              <a:spcBef>
                <a:spcPct val="0"/>
              </a:spcBef>
              <a:buFontTx/>
              <a:buNone/>
            </a:pPr>
            <a:endParaRPr 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sz="1600" b="1" dirty="0"/>
              <a:t> </a:t>
            </a:r>
            <a:endParaRPr lang="en-US" sz="16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0960" y="568752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9875" y="603250"/>
            <a:ext cx="82565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AutoNum type="arabicPeriod"/>
            </a:pPr>
            <a:r>
              <a:rPr lang="en-US" sz="1600" b="1"/>
              <a:t>Inline CSS</a:t>
            </a:r>
          </a:p>
        </p:txBody>
      </p:sp>
      <p:sp>
        <p:nvSpPr>
          <p:cNvPr id="9221" name="Rectangle 1"/>
          <p:cNvSpPr>
            <a:spLocks noChangeArrowheads="1"/>
          </p:cNvSpPr>
          <p:nvPr/>
        </p:nvSpPr>
        <p:spPr bwMode="auto">
          <a:xfrm>
            <a:off x="501650" y="1171575"/>
            <a:ext cx="72961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&lt;html&gt; 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&lt;body&gt; 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&lt;h1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style="color:red;margin-left:40px;"&gt;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welcome.&lt;/h1&gt; 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&lt;h1 &gt;hello world&lt;/h1&gt; 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&lt;/body&gt; 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&lt;/html&gt; </a:t>
            </a:r>
            <a:endParaRPr lang="en-US" sz="2000" dirty="0"/>
          </a:p>
        </p:txBody>
      </p:sp>
      <p:pic>
        <p:nvPicPr>
          <p:cNvPr id="922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63" y="4040188"/>
            <a:ext cx="39243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7270" y="561181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309563" y="587375"/>
            <a:ext cx="82565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600" b="1" dirty="0"/>
              <a:t> </a:t>
            </a:r>
            <a:r>
              <a:rPr lang="en-US" sz="1800" b="1" dirty="0"/>
              <a:t>Internal CSS</a:t>
            </a:r>
          </a:p>
        </p:txBody>
      </p:sp>
      <p:sp>
        <p:nvSpPr>
          <p:cNvPr id="10245" name="Rectangle 1"/>
          <p:cNvSpPr>
            <a:spLocks noChangeArrowheads="1"/>
          </p:cNvSpPr>
          <p:nvPr/>
        </p:nvSpPr>
        <p:spPr bwMode="auto">
          <a:xfrm>
            <a:off x="520700" y="1090613"/>
            <a:ext cx="57023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&lt;html&gt; </a:t>
            </a:r>
          </a:p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  &lt;head&gt; </a:t>
            </a:r>
          </a:p>
          <a:p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        &lt;style&gt; </a:t>
            </a:r>
          </a:p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           body {  background-color: yellowgreen;  } </a:t>
            </a:r>
          </a:p>
          <a:p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           h1 {  color: red;  margin-left: 80px; } </a:t>
            </a:r>
          </a:p>
          <a:p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        &lt;/style&gt; </a:t>
            </a:r>
          </a:p>
          <a:p>
            <a:r>
              <a:rPr lang="en-US" sz="2000">
                <a:latin typeface="Times New Roman" panose="02020603050405020304" pitchFamily="18" charset="0"/>
              </a:rPr>
              <a:t>   &lt;/head&gt; </a:t>
            </a:r>
          </a:p>
          <a:p>
            <a:r>
              <a:rPr lang="en-US" sz="2000">
                <a:latin typeface="Times New Roman" panose="02020603050405020304" pitchFamily="18" charset="0"/>
              </a:rPr>
              <a:t>    &lt;body&gt; </a:t>
            </a:r>
          </a:p>
          <a:p>
            <a:r>
              <a:rPr lang="en-US" sz="2000">
                <a:latin typeface="Times New Roman" panose="02020603050405020304" pitchFamily="18" charset="0"/>
              </a:rPr>
              <a:t>         &lt;h1&gt;welcome&lt;/h1&gt; </a:t>
            </a:r>
          </a:p>
          <a:p>
            <a:r>
              <a:rPr lang="en-US" sz="2000">
                <a:latin typeface="Times New Roman" panose="02020603050405020304" pitchFamily="18" charset="0"/>
              </a:rPr>
              <a:t>         &lt;h1&gt;hello world&lt;/h1&gt; </a:t>
            </a:r>
          </a:p>
          <a:p>
            <a:r>
              <a:rPr lang="en-US" sz="2000">
                <a:latin typeface="Times New Roman" panose="02020603050405020304" pitchFamily="18" charset="0"/>
              </a:rPr>
              <a:t>     &lt;/body&gt; </a:t>
            </a:r>
          </a:p>
          <a:p>
            <a:r>
              <a:rPr lang="en-US" sz="2000">
                <a:latin typeface="Times New Roman" panose="02020603050405020304" pitchFamily="18" charset="0"/>
              </a:rPr>
              <a:t>&lt;/html&gt; </a:t>
            </a:r>
            <a:endParaRPr lang="en-US" sz="2000"/>
          </a:p>
        </p:txBody>
      </p:sp>
      <p:pic>
        <p:nvPicPr>
          <p:cNvPr id="1024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4503738"/>
            <a:ext cx="40576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5952" y="57038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231775" y="517525"/>
            <a:ext cx="82565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600" b="1"/>
              <a:t>External CSS</a:t>
            </a:r>
          </a:p>
          <a:p>
            <a:pPr>
              <a:spcBef>
                <a:spcPct val="0"/>
              </a:spcBef>
              <a:buFontTx/>
              <a:buAutoNum type="arabicPeriod"/>
            </a:pPr>
            <a:endParaRPr lang="en-US" sz="1600"/>
          </a:p>
          <a:p>
            <a:pPr>
              <a:spcBef>
                <a:spcPct val="0"/>
              </a:spcBef>
              <a:buFontTx/>
              <a:buNone/>
            </a:pPr>
            <a:endParaRPr lang="en-US" sz="1600"/>
          </a:p>
        </p:txBody>
      </p:sp>
      <p:pic>
        <p:nvPicPr>
          <p:cNvPr id="1126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4987925"/>
            <a:ext cx="3214688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Rectangle 2"/>
          <p:cNvSpPr>
            <a:spLocks noChangeArrowheads="1"/>
          </p:cNvSpPr>
          <p:nvPr/>
        </p:nvSpPr>
        <p:spPr bwMode="auto">
          <a:xfrm>
            <a:off x="231775" y="5422900"/>
            <a:ext cx="4110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body {  background-color:yellowgreen;  } 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h1 {  color: red;  margin-left: 80px; } </a:t>
            </a:r>
          </a:p>
        </p:txBody>
      </p:sp>
      <p:sp>
        <p:nvSpPr>
          <p:cNvPr id="11271" name="Rectangle 3"/>
          <p:cNvSpPr>
            <a:spLocks noChangeArrowheads="1"/>
          </p:cNvSpPr>
          <p:nvPr/>
        </p:nvSpPr>
        <p:spPr bwMode="auto">
          <a:xfrm>
            <a:off x="231775" y="1187450"/>
            <a:ext cx="6913563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&lt;head&gt;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&lt;link 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type="text/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="mystyle.css"&gt;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&lt;body&gt;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&lt;h1&gt;welcome&lt;/h1&gt;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&lt;h1&gt;hello world&lt;/h1&gt;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&lt;/body&gt;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430713" y="4887913"/>
            <a:ext cx="26987" cy="1651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5888" y="4887913"/>
            <a:ext cx="43418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4" name="TextBox 11"/>
          <p:cNvSpPr txBox="1">
            <a:spLocks noChangeArrowheads="1"/>
          </p:cNvSpPr>
          <p:nvPr/>
        </p:nvSpPr>
        <p:spPr bwMode="auto">
          <a:xfrm>
            <a:off x="231775" y="4427538"/>
            <a:ext cx="20558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/>
              <a:t>File : mystyle.css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5738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309563" y="441325"/>
            <a:ext cx="82565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600" b="1"/>
              <a:t>Imported CSS </a:t>
            </a:r>
            <a:endParaRPr lang="en-US" sz="1600"/>
          </a:p>
        </p:txBody>
      </p:sp>
      <p:pic>
        <p:nvPicPr>
          <p:cNvPr id="1229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2065338"/>
            <a:ext cx="30289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309563" y="1012825"/>
            <a:ext cx="6913562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&lt;head&gt;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&lt;link 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type="text/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mystyle2.css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&lt;/head&gt;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&lt;body&gt;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&lt;h1&gt;welcome&lt;/h1&gt;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&lt;h1&gt;hello world&lt;/h1&gt;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&lt;h2&gt;hello world&lt;/h2&gt;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&lt;/body&gt;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231775" y="5422900"/>
            <a:ext cx="4110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body {  background-color:yellowgreen;  } 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h1 {  color: red;  margin-left: 80px; } 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15888" y="4887913"/>
            <a:ext cx="90281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430713" y="4887913"/>
            <a:ext cx="26987" cy="1651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231775" y="4427538"/>
            <a:ext cx="20558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/>
              <a:t>File : mystyle.css</a:t>
            </a:r>
          </a:p>
        </p:txBody>
      </p:sp>
      <p:sp>
        <p:nvSpPr>
          <p:cNvPr id="12299" name="Rectangle 4"/>
          <p:cNvSpPr>
            <a:spLocks noChangeArrowheads="1"/>
          </p:cNvSpPr>
          <p:nvPr/>
        </p:nvSpPr>
        <p:spPr bwMode="auto">
          <a:xfrm>
            <a:off x="4633913" y="5235575"/>
            <a:ext cx="37782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@import "mystyle.css";</a:t>
            </a:r>
          </a:p>
          <a:p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h2 {  color: blue;  margin-left: 80px; }</a:t>
            </a:r>
          </a:p>
        </p:txBody>
      </p:sp>
      <p:sp>
        <p:nvSpPr>
          <p:cNvPr id="12300" name="TextBox 13"/>
          <p:cNvSpPr txBox="1">
            <a:spLocks noChangeArrowheads="1"/>
          </p:cNvSpPr>
          <p:nvPr/>
        </p:nvSpPr>
        <p:spPr bwMode="auto">
          <a:xfrm>
            <a:off x="4684713" y="4500563"/>
            <a:ext cx="2055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0000"/>
                </a:solidFill>
              </a:rPr>
              <a:t>File : mystyle2.css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813" y="5651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8DA4FE243FE2449FC3845115660946" ma:contentTypeVersion="2" ma:contentTypeDescription="Create a new document." ma:contentTypeScope="" ma:versionID="1614e42d715baeb8dbd25ffd33b9b010">
  <xsd:schema xmlns:xsd="http://www.w3.org/2001/XMLSchema" xmlns:xs="http://www.w3.org/2001/XMLSchema" xmlns:p="http://schemas.microsoft.com/office/2006/metadata/properties" xmlns:ns2="b867801c-b149-4da4-a44f-270a635b0b8a" targetNamespace="http://schemas.microsoft.com/office/2006/metadata/properties" ma:root="true" ma:fieldsID="0907762a8923e54f3288aa2044c05273" ns2:_="">
    <xsd:import namespace="b867801c-b149-4da4-a44f-270a635b0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7801c-b149-4da4-a44f-270a635b0b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9748CA-FF9F-4E77-9D43-41E0B7C87445}"/>
</file>

<file path=customXml/itemProps2.xml><?xml version="1.0" encoding="utf-8"?>
<ds:datastoreItem xmlns:ds="http://schemas.openxmlformats.org/officeDocument/2006/customXml" ds:itemID="{C2322BC2-7BFB-4627-A808-BF0859A783B6}"/>
</file>

<file path=customXml/itemProps3.xml><?xml version="1.0" encoding="utf-8"?>
<ds:datastoreItem xmlns:ds="http://schemas.openxmlformats.org/officeDocument/2006/customXml" ds:itemID="{B8DC4D37-1EC3-41DD-BBDE-024F6C53BFD1}"/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15833</TotalTime>
  <Words>621</Words>
  <Application>Microsoft Office PowerPoint</Application>
  <PresentationFormat>On-screen Show (4:3)</PresentationFormat>
  <Paragraphs>343</Paragraphs>
  <Slides>24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Times New Roman</vt:lpstr>
      <vt:lpstr>Verdana</vt:lpstr>
      <vt:lpstr>Wingdings 2</vt:lpstr>
      <vt:lpstr>default</vt:lpstr>
      <vt:lpstr>Internet Tools and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SJEC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DEMIAN</dc:creator>
  <cp:lastModifiedBy>raghavendra achar</cp:lastModifiedBy>
  <cp:revision>1297</cp:revision>
  <dcterms:created xsi:type="dcterms:W3CDTF">2009-06-28T04:21:19Z</dcterms:created>
  <dcterms:modified xsi:type="dcterms:W3CDTF">2021-02-28T11:21:04Z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0x010100408DA4FE243FE2449FC3845115660946</vt:lpwstr>
  </property>
</Properties>
</file>